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3"/>
  </p:normalViewPr>
  <p:slideViewPr>
    <p:cSldViewPr snapToGrid="0" snapToObjects="1">
      <p:cViewPr>
        <p:scale>
          <a:sx n="112" d="100"/>
          <a:sy n="112" d="100"/>
        </p:scale>
        <p:origin x="5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C25EF1-4B76-0A4F-9352-7893D0DBC4C1}" type="datetimeFigureOut">
              <a:rPr lang="en-US" smtClean="0"/>
              <a:t>7/23/18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F0DD07-3053-6C42-A92F-7D631E74B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006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F0DD07-3053-6C42-A92F-7D631E74B5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74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DF42B-7E19-064E-A529-D0D87757A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3B192D-C1C9-F347-9A1B-B1C5650FA0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9CB4F-B130-2A4F-8339-E10BEFA8A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991B7-F443-D94E-A5D1-B82FBA795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08DAF-341B-C84E-9261-8B1B96E9E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44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7BD2D-0EDA-F64A-AC94-CA292CF7B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11C9B6-D920-B54A-9D4E-1812CE5DB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DD665-A3D5-9E45-A94E-253C86537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FDE38-7C07-DF41-AF42-C1A55D6C4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A5AB3-92E3-694F-9FF6-913F5CD8D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6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C80D92-AC13-4D40-8307-29E4075CA6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20FDA8-7446-CE48-BE51-3EB55203A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1740A-68BA-4A48-976A-BAF881B4D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B58B3-C421-C546-9062-6AEA2BD78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5B1F8-70AF-314F-9972-5530C51E6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299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5EB45-DB49-924E-8A2D-7218B93F6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2CF62-5773-5646-90FE-BA0428ECD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EA8DE-768F-5741-BBFE-F51435C0E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46AB4-ED21-3048-A184-6F5DF2311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22E78-FAA9-D242-925C-E81F97F5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62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FA78E-9FAC-1C4E-93C2-45D6EF396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4ABB8-F299-C54C-898C-D91291F72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2AB02-8E03-3840-8715-0D43DD5B4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22CB4-43ED-5B48-BE93-1FE9D944E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84C2C-9CFE-2E44-8333-20E7D840E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6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C977D-36CF-484E-8DB6-D2E72103F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53980-927D-6341-8D39-0210A0F620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31A75D-48A1-9246-B35E-57D2D8975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334820-BD97-A743-88F4-FACFDFEC5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251A64-3005-3545-8436-AC4CA12A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AB59F-9939-0B48-BDFF-0080936FD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51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93C62-F253-6248-B730-AF053F329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BC30B3-EB32-E548-BCF6-4DD8039A0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2B206-9646-1845-9A54-86A861DDEF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9B3029-7143-C14D-80BC-A017ADE7D8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54EF15-A207-C04A-9C37-6AB408E7DA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FECCE4-E57D-B341-8F9D-80914CCC4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9A6DDA-D858-384C-9B96-25ABE67F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29C024-3763-8743-BC27-CEB0E8FB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089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D6D9D-A45F-164D-8A3D-5FE1C33D5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CDF5C-5C3C-A54F-A084-5957AC453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861D1B-DA93-6149-863E-9B68363FD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CF0B0E-B4D0-CB4C-AAEE-C25E16D20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23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FED7FE-DD9D-E941-9756-ECB7B1B59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9BCDC7-327C-F746-8B3F-FD715FC7A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09F9C-1723-AA47-AF96-303B6A16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70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5BC4C-06A5-2546-963C-90128B1C7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7CDE8-46A4-E645-8410-F593C7A28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07081-8DC7-DB42-B702-2036049EF2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333103-114F-1145-A911-E62BA53F1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29247-887B-8C4C-BFBE-A1969F1EE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1AE696-A5D7-584C-A534-84E86818C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9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1B050-9C51-644E-AB85-962D67E12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3ABE33-DEBD-4441-BC64-16EED6F2EB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AA5AFE-7DF4-964A-909A-ADAF4E1559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846FE1-70E0-AD48-8E32-6114F2BA0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F65A3-2CFD-6D44-B0C3-AA978B843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C3133-27AE-314A-87F5-61480337F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42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9B480A-79F4-0745-8594-6BDFCF6F8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6DAB7-EC70-504B-94D1-10243E30C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3AE63-32C8-CC40-83E2-ECD0D23304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FB8DB-809B-A740-B0F5-F1790033F4EF}" type="datetimeFigureOut">
              <a:rPr lang="en-US" smtClean="0"/>
              <a:t>7/23/18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A9F51-66F9-004C-AE1F-6F04949FA6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E291B-C04A-EB45-B9E6-953FB9021D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1577B-9CF2-1E48-853F-2B992948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28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://scikit-learn.org/stable/auto_examples/cluster/plot_cluster_comparison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emf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AD61F8-EC1F-EE44-8A63-38B8BE714E8D}"/>
              </a:ext>
            </a:extLst>
          </p:cNvPr>
          <p:cNvSpPr txBox="1"/>
          <p:nvPr/>
        </p:nvSpPr>
        <p:spPr>
          <a:xfrm>
            <a:off x="844953" y="775503"/>
            <a:ext cx="1972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workflow: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C19C541-D107-EF48-967C-3FBD80B86DAC}"/>
              </a:ext>
            </a:extLst>
          </p:cNvPr>
          <p:cNvSpPr/>
          <p:nvPr/>
        </p:nvSpPr>
        <p:spPr>
          <a:xfrm>
            <a:off x="844953" y="1469983"/>
            <a:ext cx="6882400" cy="468774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In Python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F032581-9405-924A-99B8-F713222230E6}"/>
              </a:ext>
            </a:extLst>
          </p:cNvPr>
          <p:cNvSpPr/>
          <p:nvPr/>
        </p:nvSpPr>
        <p:spPr>
          <a:xfrm>
            <a:off x="8143102" y="1469984"/>
            <a:ext cx="2528755" cy="4687747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In 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A51F30-59A0-064E-9FBF-42CD7BEE7FE2}"/>
              </a:ext>
            </a:extLst>
          </p:cNvPr>
          <p:cNvSpPr txBox="1"/>
          <p:nvPr/>
        </p:nvSpPr>
        <p:spPr>
          <a:xfrm>
            <a:off x="1482043" y="2325063"/>
            <a:ext cx="277540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Import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Read csv 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Join spread sheets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Average out PxC5,PxC6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sz="1400" dirty="0"/>
              <a:t>Cleaning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Set gene as index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Identify gene repeats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Drop some columns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sz="1400" dirty="0"/>
              <a:t>Preprocessing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Normalization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PCA</a:t>
            </a:r>
          </a:p>
          <a:p>
            <a:endParaRPr lang="en-US" sz="1400" dirty="0"/>
          </a:p>
          <a:p>
            <a:r>
              <a:rPr lang="en-US" sz="1400" dirty="0"/>
              <a:t>Build visualization tool</a:t>
            </a:r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4A8C89-ADF9-6243-BBF2-8D1527FAFD2D}"/>
              </a:ext>
            </a:extLst>
          </p:cNvPr>
          <p:cNvSpPr txBox="1"/>
          <p:nvPr/>
        </p:nvSpPr>
        <p:spPr>
          <a:xfrm>
            <a:off x="4473151" y="2325063"/>
            <a:ext cx="2899985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dirty="0">
                <a:solidFill>
                  <a:prstClr val="black"/>
                </a:solidFill>
              </a:rPr>
              <a:t>Clustering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k-mean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t-SNE + k-mean*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rgbClr val="C00000"/>
                </a:solidFill>
              </a:rPr>
              <a:t>MeanShift</a:t>
            </a:r>
            <a:r>
              <a:rPr lang="en-US" sz="1400" dirty="0">
                <a:solidFill>
                  <a:srgbClr val="C00000"/>
                </a:solidFill>
              </a:rPr>
              <a:t>*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prstClr val="black"/>
                </a:solidFill>
              </a:rPr>
              <a:t>AgglomerativeClustering</a:t>
            </a:r>
            <a:endParaRPr lang="en-US" sz="1400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prstClr val="black"/>
                </a:solidFill>
              </a:rPr>
              <a:t>SpectralClustering</a:t>
            </a:r>
            <a:endParaRPr lang="en-US" sz="1400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DBSCAN*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prstClr val="black"/>
                </a:solidFill>
              </a:rPr>
              <a:t>Brich</a:t>
            </a:r>
            <a:endParaRPr lang="en-US" sz="1400" dirty="0">
              <a:solidFill>
                <a:prstClr val="black"/>
              </a:solidFill>
            </a:endParaRPr>
          </a:p>
          <a:p>
            <a:pPr lvl="0"/>
            <a:r>
              <a:rPr lang="en-US" sz="1400" dirty="0">
                <a:solidFill>
                  <a:srgbClr val="C00000"/>
                </a:solidFill>
              </a:rPr>
              <a:t>       * Not work well with this dataset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prstClr val="black"/>
              </a:solidFill>
            </a:endParaRPr>
          </a:p>
          <a:p>
            <a:pPr lvl="0"/>
            <a:r>
              <a:rPr lang="en-US" sz="1400" dirty="0">
                <a:solidFill>
                  <a:prstClr val="black"/>
                </a:solidFill>
              </a:rPr>
              <a:t>Comparing and combing </a:t>
            </a:r>
          </a:p>
          <a:p>
            <a:pPr lvl="0"/>
            <a:r>
              <a:rPr lang="en-US" sz="1400" dirty="0">
                <a:solidFill>
                  <a:prstClr val="black"/>
                </a:solidFill>
              </a:rPr>
              <a:t>clustering results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Collective Plotting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</a:rPr>
              <a:t>Build ensemble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prstClr val="black"/>
              </a:solidFill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BAB0E6-A9D4-B945-BC9E-6B0403EBE3A0}"/>
              </a:ext>
            </a:extLst>
          </p:cNvPr>
          <p:cNvSpPr txBox="1"/>
          <p:nvPr/>
        </p:nvSpPr>
        <p:spPr>
          <a:xfrm>
            <a:off x="8762034" y="2758994"/>
            <a:ext cx="16676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Plate map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sz="1400" dirty="0">
                <a:solidFill>
                  <a:srgbClr val="C00000"/>
                </a:solidFill>
              </a:rPr>
              <a:t>Dendrogram*</a:t>
            </a:r>
          </a:p>
          <a:p>
            <a:endParaRPr lang="en-US" sz="1400" dirty="0"/>
          </a:p>
          <a:p>
            <a:r>
              <a:rPr lang="en-US" sz="1400" dirty="0"/>
              <a:t>Circular dendrogram</a:t>
            </a:r>
          </a:p>
          <a:p>
            <a:endParaRPr lang="en-US" sz="1400" dirty="0"/>
          </a:p>
          <a:p>
            <a:r>
              <a:rPr lang="en-US" sz="1400" dirty="0">
                <a:solidFill>
                  <a:srgbClr val="C00000"/>
                </a:solidFill>
              </a:rPr>
              <a:t>* Not work well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28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BE671-F9DE-3445-B2A2-F7F5B7A1A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995"/>
            <a:ext cx="10515600" cy="654908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prstClr val="black"/>
                </a:solidFill>
                <a:latin typeface="+mj-lt"/>
                <a:ea typeface="+mj-ea"/>
                <a:cs typeface="+mj-cs"/>
              </a:rPr>
              <a:t>Data.  </a:t>
            </a:r>
            <a:r>
              <a:rPr lang="en-US" sz="1700" dirty="0">
                <a:solidFill>
                  <a:prstClr val="black"/>
                </a:solidFill>
                <a:latin typeface="+mj-lt"/>
                <a:ea typeface="+mj-ea"/>
                <a:cs typeface="+mj-cs"/>
              </a:rPr>
              <a:t>Drop columns which end by '_</a:t>
            </a:r>
            <a:r>
              <a:rPr lang="en-US" sz="1700" dirty="0" err="1">
                <a:solidFill>
                  <a:prstClr val="black"/>
                </a:solidFill>
                <a:latin typeface="+mj-lt"/>
                <a:ea typeface="+mj-ea"/>
                <a:cs typeface="+mj-cs"/>
              </a:rPr>
              <a:t>cnt</a:t>
            </a:r>
            <a:r>
              <a:rPr lang="en-US" sz="1700" dirty="0">
                <a:solidFill>
                  <a:prstClr val="black"/>
                </a:solidFill>
                <a:latin typeface="+mj-lt"/>
                <a:ea typeface="+mj-ea"/>
                <a:cs typeface="+mj-cs"/>
              </a:rPr>
              <a:t>','_norm' or start with '</a:t>
            </a:r>
            <a:r>
              <a:rPr lang="en-US" sz="1700" dirty="0" err="1">
                <a:solidFill>
                  <a:prstClr val="black"/>
                </a:solidFill>
                <a:latin typeface="+mj-lt"/>
                <a:ea typeface="+mj-ea"/>
                <a:cs typeface="+mj-cs"/>
              </a:rPr>
              <a:t>Max_','Min</a:t>
            </a:r>
            <a:r>
              <a:rPr lang="en-US" sz="1700" dirty="0">
                <a:solidFill>
                  <a:prstClr val="black"/>
                </a:solidFill>
                <a:latin typeface="+mj-lt"/>
                <a:ea typeface="+mj-ea"/>
                <a:cs typeface="+mj-cs"/>
              </a:rPr>
              <a:t>_’.</a:t>
            </a:r>
          </a:p>
          <a:p>
            <a:pPr marL="0" indent="0">
              <a:buNone/>
            </a:pPr>
            <a:r>
              <a:rPr lang="en-US" sz="1500" b="1" dirty="0">
                <a:latin typeface="+mj-lt"/>
              </a:rPr>
              <a:t>29 features to use: </a:t>
            </a:r>
          </a:p>
          <a:p>
            <a:pPr marL="0" indent="0">
              <a:buNone/>
            </a:pPr>
            <a:r>
              <a:rPr lang="en-US" sz="1500" dirty="0">
                <a:latin typeface="+mj-lt"/>
              </a:rPr>
              <a:t>['Green_5+foci_ratio', '1R1G_nuc_ratio', '</a:t>
            </a:r>
            <a:r>
              <a:rPr lang="en-US" sz="1500" dirty="0" err="1">
                <a:latin typeface="+mj-lt"/>
              </a:rPr>
              <a:t>Nofoci_cell_ratio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Avg_green_periphery_std_dist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Avg_All_std_dist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Large_nuc_ratio</a:t>
            </a:r>
            <a:r>
              <a:rPr lang="en-US" sz="1500" dirty="0">
                <a:latin typeface="+mj-lt"/>
              </a:rPr>
              <a:t>', 'Red_1foci_ratio', 'Green_3_foci_ratio', '</a:t>
            </a:r>
            <a:r>
              <a:rPr lang="en-US" sz="1500" dirty="0" err="1">
                <a:latin typeface="+mj-lt"/>
              </a:rPr>
              <a:t>Avg_RG_mean_dist</a:t>
            </a:r>
            <a:r>
              <a:rPr lang="en-US" sz="1500" dirty="0">
                <a:latin typeface="+mj-lt"/>
              </a:rPr>
              <a:t>', 'Red_2foci_ratio', 'Red_4foci_ratio', '</a:t>
            </a:r>
            <a:r>
              <a:rPr lang="en-US" sz="1500" dirty="0" err="1">
                <a:latin typeface="+mj-lt"/>
              </a:rPr>
              <a:t>Avg_Red_mean_dist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Avg_All_mean_dist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Avg_green_periphery_mean_dist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Red_far_foci_ratio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Avg_Red_std_dist</a:t>
            </a:r>
            <a:r>
              <a:rPr lang="en-US" sz="1500" dirty="0">
                <a:latin typeface="+mj-lt"/>
              </a:rPr>
              <a:t>', 'Green_1foci_ratio', '</a:t>
            </a:r>
            <a:r>
              <a:rPr lang="en-US" sz="1500" dirty="0" err="1">
                <a:latin typeface="+mj-lt"/>
              </a:rPr>
              <a:t>Avg_Green_std_dist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Green_far_foci_ratio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Avg_Green_mean_dist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Avg_RG_std_dist</a:t>
            </a:r>
            <a:r>
              <a:rPr lang="en-US" sz="1500" dirty="0">
                <a:latin typeface="+mj-lt"/>
              </a:rPr>
              <a:t>', 'Green_4foci_ratio', 'Green_2foci_ratio', 'Red_3_foci_ratio', '</a:t>
            </a:r>
            <a:r>
              <a:rPr lang="en-US" sz="1500" dirty="0" err="1">
                <a:latin typeface="+mj-lt"/>
              </a:rPr>
              <a:t>Total_far_foci_ratio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Avg_red_periphery_std_dist</a:t>
            </a:r>
            <a:r>
              <a:rPr lang="en-US" sz="1500" dirty="0">
                <a:latin typeface="+mj-lt"/>
              </a:rPr>
              <a:t>', '1R1G_touch_nuc_ratio', '</a:t>
            </a:r>
            <a:r>
              <a:rPr lang="en-US" sz="1500" dirty="0" err="1">
                <a:latin typeface="+mj-lt"/>
              </a:rPr>
              <a:t>Avg_red_periphery_mean_dist</a:t>
            </a:r>
            <a:r>
              <a:rPr lang="en-US" sz="1500" dirty="0">
                <a:latin typeface="+mj-lt"/>
              </a:rPr>
              <a:t>', 'Red_5+foci_ratio’] </a:t>
            </a:r>
          </a:p>
          <a:p>
            <a:pPr marL="0" indent="0">
              <a:buNone/>
            </a:pPr>
            <a:r>
              <a:rPr lang="en-US" sz="1500" b="1" dirty="0">
                <a:latin typeface="+mj-lt"/>
              </a:rPr>
              <a:t>46 features dropped: </a:t>
            </a:r>
          </a:p>
          <a:p>
            <a:pPr marL="0" indent="0">
              <a:buNone/>
            </a:pPr>
            <a:r>
              <a:rPr lang="en-US" sz="1500" dirty="0">
                <a:latin typeface="+mj-lt"/>
              </a:rPr>
              <a:t>['</a:t>
            </a:r>
            <a:r>
              <a:rPr lang="en-US" sz="1500" dirty="0" err="1">
                <a:latin typeface="+mj-lt"/>
              </a:rPr>
              <a:t>Cell_cnt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Nofoci_cell_cnt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Green_cell_cnt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Red_cell_cnt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Mean_green_foci_cnt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Mean_red_foci_cnt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Max_Green_mean_dist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Max_Green_std_dist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Max_Red_mean_dist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Max_Red_std_dist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Max_All_mean_dist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Max_All_std_dist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Min_RG_mean_dist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Min_RG_std_dist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Max_RG_mean_dist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Max_RG_std_dist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Min_green_periphery_mean_dist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Min_green_periphery_std_dist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Min_red_periphery_mean_dist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Min_red_periphery_std_dist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Avg_Green_mean_dist_norm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Avg_Green_std_dist_norm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Max_Green_mean_dist_norm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Max_Green_std_dist_norm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Avg_Red_mean_dist_norm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Avg_Red_std_dist_norm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Max_Red_mean_dist_norm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Max_Red_std_dist_norm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Avg_All_mean_dist_norm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Avg_All_std_dist_norm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Max_All_mean_dist_norm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Max_All_std_dist_norm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Avg_RG_mean_dist_norm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Avg_RG_std_dist_norm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Min_RG_mean_dist_norm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Min_RG_std_dist_norm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Max_RG_mean_dist_norm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Max_RG_std_dist_norm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Avg_green_periphery_mean_dist_norm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Avg_green_periphery_std_dist_norm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Min_green_periphery_mean_dist_norm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Min_green_periphery_std_dist_norm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Avg_red_periphery_mean_dist_norm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Avg_red_periphery_std_dist_norm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Min_red_periphery_mean_dist_norm</a:t>
            </a:r>
            <a:r>
              <a:rPr lang="en-US" sz="1500" dirty="0">
                <a:latin typeface="+mj-lt"/>
              </a:rPr>
              <a:t>', '</a:t>
            </a:r>
            <a:r>
              <a:rPr lang="en-US" sz="1500" dirty="0" err="1">
                <a:latin typeface="+mj-lt"/>
              </a:rPr>
              <a:t>Min_red_periphery_std_dist_norm</a:t>
            </a:r>
            <a:r>
              <a:rPr lang="en-US" sz="1500" dirty="0">
                <a:latin typeface="+mj-lt"/>
              </a:rPr>
              <a:t>’] </a:t>
            </a:r>
          </a:p>
          <a:p>
            <a:pPr marL="0" indent="0">
              <a:buNone/>
            </a:pPr>
            <a:r>
              <a:rPr lang="en-US" sz="1500" b="1" dirty="0">
                <a:latin typeface="+mj-lt"/>
              </a:rPr>
              <a:t>61 genes have repeats: </a:t>
            </a:r>
          </a:p>
          <a:p>
            <a:pPr marL="0" indent="0">
              <a:buNone/>
            </a:pPr>
            <a:r>
              <a:rPr lang="en-US" sz="1500" dirty="0">
                <a:latin typeface="+mj-lt"/>
              </a:rPr>
              <a:t>{'</a:t>
            </a:r>
            <a:r>
              <a:rPr lang="en-US" sz="1500" dirty="0" err="1">
                <a:latin typeface="+mj-lt"/>
              </a:rPr>
              <a:t>Gdh</a:t>
            </a:r>
            <a:r>
              <a:rPr lang="en-US" sz="1500" dirty="0">
                <a:latin typeface="+mj-lt"/>
              </a:rPr>
              <a:t> ', '</a:t>
            </a:r>
            <a:r>
              <a:rPr lang="en-US" sz="1500" dirty="0" err="1">
                <a:latin typeface="+mj-lt"/>
              </a:rPr>
              <a:t>abba</a:t>
            </a:r>
            <a:r>
              <a:rPr lang="en-US" sz="1500" dirty="0">
                <a:latin typeface="+mj-lt"/>
              </a:rPr>
              <a:t> ', '</a:t>
            </a:r>
            <a:r>
              <a:rPr lang="en-US" sz="1500" dirty="0" err="1">
                <a:latin typeface="+mj-lt"/>
              </a:rPr>
              <a:t>TfIIFbeta</a:t>
            </a:r>
            <a:r>
              <a:rPr lang="en-US" sz="1500" dirty="0">
                <a:latin typeface="+mj-lt"/>
              </a:rPr>
              <a:t> ', 'RpL22 ', 'CG34180 ', '</a:t>
            </a:r>
            <a:r>
              <a:rPr lang="en-US" sz="1500" dirty="0" err="1">
                <a:latin typeface="+mj-lt"/>
              </a:rPr>
              <a:t>retinin</a:t>
            </a:r>
            <a:r>
              <a:rPr lang="en-US" sz="1500" dirty="0">
                <a:latin typeface="+mj-lt"/>
              </a:rPr>
              <a:t> ', 'Ggamma30A ', 'CG5343 ', 'CG14414 ', 'CG4673 ', 'CG3534 ', '</a:t>
            </a:r>
            <a:r>
              <a:rPr lang="en-US" sz="1500" dirty="0" err="1">
                <a:latin typeface="+mj-lt"/>
              </a:rPr>
              <a:t>Aats-arg</a:t>
            </a:r>
            <a:r>
              <a:rPr lang="en-US" sz="1500" dirty="0">
                <a:latin typeface="+mj-lt"/>
              </a:rPr>
              <a:t> ', 'Pros28.1A ', '</a:t>
            </a:r>
            <a:r>
              <a:rPr lang="en-US" sz="1500" dirty="0" err="1">
                <a:latin typeface="+mj-lt"/>
              </a:rPr>
              <a:t>Det</a:t>
            </a:r>
            <a:r>
              <a:rPr lang="en-US" sz="1500" dirty="0">
                <a:latin typeface="+mj-lt"/>
              </a:rPr>
              <a:t> ', 'rap ', 'ben ', 'sphinx ', 'CG34175 ', 'CG4933 ', 'CG42288 ', 'mars ', 'CG31742 ', 'ade5 ', 'Orc1 ', '</a:t>
            </a:r>
            <a:r>
              <a:rPr lang="en-US" sz="1500" dirty="0" err="1">
                <a:latin typeface="+mj-lt"/>
              </a:rPr>
              <a:t>borr</a:t>
            </a:r>
            <a:r>
              <a:rPr lang="en-US" sz="1500" dirty="0">
                <a:latin typeface="+mj-lt"/>
              </a:rPr>
              <a:t> ', '</a:t>
            </a:r>
            <a:r>
              <a:rPr lang="en-US" sz="1500" dirty="0" err="1">
                <a:latin typeface="+mj-lt"/>
              </a:rPr>
              <a:t>Nlp</a:t>
            </a:r>
            <a:r>
              <a:rPr lang="en-US" sz="1500" dirty="0">
                <a:latin typeface="+mj-lt"/>
              </a:rPr>
              <a:t> ', 'Vm32E ', 'Rrp40 ', 'CG7236 ', 'CG15390 ', 'Tom40 ', 'eIF2B-delta ', 'RpII18 ', 'CG13742 ', 'CG3246 ', 'CG16986 ', 'Spc25 ', '</a:t>
            </a:r>
            <a:r>
              <a:rPr lang="en-US" sz="1500" dirty="0" err="1">
                <a:latin typeface="+mj-lt"/>
              </a:rPr>
              <a:t>Irc</a:t>
            </a:r>
            <a:r>
              <a:rPr lang="en-US" sz="1500" dirty="0">
                <a:latin typeface="+mj-lt"/>
              </a:rPr>
              <a:t> ', 'l(1)dd4 ', 'CG11905 ', '</a:t>
            </a:r>
            <a:r>
              <a:rPr lang="en-US" sz="1500" dirty="0" err="1">
                <a:latin typeface="+mj-lt"/>
              </a:rPr>
              <a:t>Bsg</a:t>
            </a:r>
            <a:r>
              <a:rPr lang="en-US" sz="1500" dirty="0">
                <a:latin typeface="+mj-lt"/>
              </a:rPr>
              <a:t> ', 'CG8290 ', 'CD98hc ', 'CG34350 ', 'CG42336 ', 'Arc1 ', 'CR32661 ', 'CG3817 ', 'CCKLR-17D3 ', 'CG17612 ', 'Nc73EF ', 'dgt4 ', '</a:t>
            </a:r>
            <a:r>
              <a:rPr lang="en-US" sz="1500" dirty="0" err="1">
                <a:latin typeface="+mj-lt"/>
              </a:rPr>
              <a:t>sw</a:t>
            </a:r>
            <a:r>
              <a:rPr lang="en-US" sz="1500" dirty="0">
                <a:latin typeface="+mj-lt"/>
              </a:rPr>
              <a:t> ', 'CG13482 ', '</a:t>
            </a:r>
            <a:r>
              <a:rPr lang="en-US" sz="1500" dirty="0" err="1">
                <a:latin typeface="+mj-lt"/>
              </a:rPr>
              <a:t>scra</a:t>
            </a:r>
            <a:r>
              <a:rPr lang="en-US" sz="1500" dirty="0">
                <a:latin typeface="+mj-lt"/>
              </a:rPr>
              <a:t> ', 'cal1 ', 'CG14463 ', 'nAcRalpha-96Ab ', 'RpL10Aa ', 'CG3162 ', 'CG17737 ‘}</a:t>
            </a:r>
          </a:p>
          <a:p>
            <a:pPr marL="0" indent="0">
              <a:buNone/>
            </a:pPr>
            <a:endParaRPr lang="en-US" sz="1200" dirty="0">
              <a:latin typeface="+mj-lt"/>
            </a:endParaRPr>
          </a:p>
          <a:p>
            <a:pPr marL="0" lvl="0" indent="0">
              <a:buNone/>
            </a:pPr>
            <a:r>
              <a:rPr lang="en-US" b="1" dirty="0">
                <a:solidFill>
                  <a:prstClr val="black"/>
                </a:solidFill>
                <a:latin typeface="+mj-lt"/>
              </a:rPr>
              <a:t>PCA.  </a:t>
            </a:r>
            <a:r>
              <a:rPr lang="en-US" sz="1700" dirty="0">
                <a:solidFill>
                  <a:prstClr val="black"/>
                </a:solidFill>
                <a:latin typeface="+mj-lt"/>
              </a:rPr>
              <a:t>PCA reduces data size from (424, 29) to (424, 10) and preserves 95% of variance.</a:t>
            </a:r>
          </a:p>
        </p:txBody>
      </p:sp>
    </p:spTree>
    <p:extLst>
      <p:ext uri="{BB962C8B-B14F-4D97-AF65-F5344CB8AC3E}">
        <p14:creationId xmlns:p14="http://schemas.microsoft.com/office/powerpoint/2010/main" val="711243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B4DE8-ECB8-974B-B4B2-389471279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639"/>
            <a:ext cx="10515600" cy="5921324"/>
          </a:xfrm>
        </p:spPr>
        <p:txBody>
          <a:bodyPr/>
          <a:lstStyle/>
          <a:p>
            <a:pPr marL="0" indent="0">
              <a:buNone/>
            </a:pPr>
            <a:endParaRPr lang="en-US" sz="2400" dirty="0">
              <a:latin typeface="+mj-lt"/>
            </a:endParaRPr>
          </a:p>
          <a:p>
            <a:pPr marL="0" indent="0">
              <a:buNone/>
            </a:pPr>
            <a:endParaRPr lang="en-US" sz="2400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1A406D-2BA3-3B40-8909-E9C5A8104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48" y="2100649"/>
            <a:ext cx="5194828" cy="42877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C87E44-EE59-934A-9E54-73E939BD6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520" y="2100649"/>
            <a:ext cx="5758175" cy="4134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695786-ED9C-4B43-B4C0-17D469902685}"/>
              </a:ext>
            </a:extLst>
          </p:cNvPr>
          <p:cNvSpPr txBox="1"/>
          <p:nvPr/>
        </p:nvSpPr>
        <p:spPr>
          <a:xfrm>
            <a:off x="1507524" y="1062680"/>
            <a:ext cx="940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Although distorting the space, t-SNE helps visualizing the relative relationship among instances</a:t>
            </a:r>
          </a:p>
        </p:txBody>
      </p:sp>
    </p:spTree>
    <p:extLst>
      <p:ext uri="{BB962C8B-B14F-4D97-AF65-F5344CB8AC3E}">
        <p14:creationId xmlns:p14="http://schemas.microsoft.com/office/powerpoint/2010/main" val="1596733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9C16E-1F42-4E48-B60F-AF14DEE43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5803"/>
            <a:ext cx="10515600" cy="7445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latin typeface="Helvetica Neue" panose="02000503000000020004" pitchFamily="2" charset="0"/>
              </a:rPr>
              <a:t>Comparing different clustering algorithms on toy datasets</a:t>
            </a:r>
          </a:p>
          <a:p>
            <a:pPr marL="0" indent="0">
              <a:buNone/>
            </a:pPr>
            <a:r>
              <a:rPr lang="en-US" sz="1600" u="sng" dirty="0">
                <a:solidFill>
                  <a:srgbClr val="337AB7"/>
                </a:solidFill>
                <a:latin typeface="Helvetica Neue" panose="02000503000000020004" pitchFamily="2" charset="0"/>
                <a:hlinkClick r:id="rId2"/>
              </a:rPr>
              <a:t>http://scikit-learn.org/stable/auto_examples/cluster/plot_cluster_comparison.html</a:t>
            </a:r>
            <a:r>
              <a:rPr lang="en-US" sz="1600" dirty="0">
                <a:solidFill>
                  <a:srgbClr val="000000"/>
                </a:solidFill>
                <a:latin typeface="Helvetica Neue" panose="02000503000000020004" pitchFamily="2" charset="0"/>
              </a:rPr>
              <a:t> ￼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FDB756-FE2D-A040-954C-76294698F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74" y="1468042"/>
            <a:ext cx="8198022" cy="48778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2B3382-8A07-BA4A-A237-2F74B9180837}"/>
              </a:ext>
            </a:extLst>
          </p:cNvPr>
          <p:cNvSpPr txBox="1"/>
          <p:nvPr/>
        </p:nvSpPr>
        <p:spPr>
          <a:xfrm>
            <a:off x="8934092" y="1468042"/>
            <a:ext cx="266092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Check file ‘</a:t>
            </a:r>
            <a:r>
              <a:rPr lang="en-US" sz="1600" dirty="0" err="1">
                <a:latin typeface="+mj-lt"/>
              </a:rPr>
              <a:t>Summary.pdf</a:t>
            </a:r>
            <a:r>
              <a:rPr lang="en-US" sz="1600" dirty="0">
                <a:latin typeface="+mj-lt"/>
              </a:rPr>
              <a:t>’ to see how these genes get clustered differently.</a:t>
            </a:r>
          </a:p>
          <a:p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For more plots see</a:t>
            </a:r>
          </a:p>
          <a:p>
            <a:endParaRPr lang="en-US" sz="1600" dirty="0">
              <a:latin typeface="+mj-lt"/>
            </a:endParaRPr>
          </a:p>
          <a:p>
            <a:r>
              <a:rPr lang="en-US" sz="1400" dirty="0" err="1">
                <a:latin typeface="+mj-lt"/>
              </a:rPr>
              <a:t>Cluster_visualization_by_PCA</a:t>
            </a:r>
            <a:r>
              <a:rPr lang="en-US" sz="1400" dirty="0">
                <a:latin typeface="+mj-lt"/>
              </a:rPr>
              <a:t> + k-</a:t>
            </a:r>
            <a:r>
              <a:rPr lang="en-US" sz="1400" dirty="0" err="1">
                <a:latin typeface="+mj-lt"/>
              </a:rPr>
              <a:t>mean.pdf</a:t>
            </a:r>
            <a:endParaRPr lang="en-US" sz="1400" dirty="0">
              <a:latin typeface="+mj-lt"/>
            </a:endParaRPr>
          </a:p>
          <a:p>
            <a:r>
              <a:rPr lang="en-US" sz="1400" dirty="0" err="1">
                <a:latin typeface="+mj-lt"/>
              </a:rPr>
              <a:t>Cluster_visualization_by_PCA+birch.pdf</a:t>
            </a:r>
            <a:endParaRPr lang="en-US" sz="1400" dirty="0">
              <a:latin typeface="+mj-lt"/>
            </a:endParaRPr>
          </a:p>
          <a:p>
            <a:r>
              <a:rPr lang="en-US" sz="1400" dirty="0" err="1">
                <a:latin typeface="+mj-lt"/>
              </a:rPr>
              <a:t>Cluster_visualization_by_PCA+k-mean.pdf</a:t>
            </a:r>
            <a:endParaRPr lang="en-US" sz="1400" dirty="0">
              <a:latin typeface="+mj-lt"/>
            </a:endParaRPr>
          </a:p>
          <a:p>
            <a:r>
              <a:rPr lang="en-US" sz="1400" dirty="0" err="1">
                <a:latin typeface="+mj-lt"/>
              </a:rPr>
              <a:t>Cluster_visualization_by_PCA+spcl_laplacian.pdf</a:t>
            </a:r>
            <a:endParaRPr lang="en-US" sz="1400" dirty="0">
              <a:latin typeface="+mj-lt"/>
            </a:endParaRPr>
          </a:p>
          <a:p>
            <a:r>
              <a:rPr lang="en-US" sz="1400" dirty="0" err="1">
                <a:latin typeface="+mj-lt"/>
              </a:rPr>
              <a:t>Cluster_visualization_by_PCA+spcl_nneighbors.pdf</a:t>
            </a:r>
            <a:endParaRPr lang="en-US" sz="1400" dirty="0">
              <a:latin typeface="+mj-lt"/>
            </a:endParaRPr>
          </a:p>
          <a:p>
            <a:r>
              <a:rPr lang="en-US" sz="1400" dirty="0" err="1">
                <a:latin typeface="+mj-lt"/>
              </a:rPr>
              <a:t>Cluster_visualization_by_PCA+spcl_rbf.pdf</a:t>
            </a:r>
            <a:endParaRPr lang="en-US" sz="1400" dirty="0">
              <a:latin typeface="+mj-lt"/>
            </a:endParaRPr>
          </a:p>
          <a:p>
            <a:r>
              <a:rPr lang="en-US" sz="1400" dirty="0" err="1">
                <a:latin typeface="+mj-lt"/>
              </a:rPr>
              <a:t>Cluster_visualization_by_PCA+ward.pdf</a:t>
            </a:r>
            <a:endParaRPr lang="en-US" sz="1400" dirty="0">
              <a:latin typeface="+mj-lt"/>
            </a:endParaRPr>
          </a:p>
          <a:p>
            <a:r>
              <a:rPr lang="en-US" sz="1400" dirty="0" err="1">
                <a:latin typeface="+mj-lt"/>
              </a:rPr>
              <a:t>Cluster_visualization_by_PCA+ward_connection.pdf</a:t>
            </a:r>
            <a:endParaRPr 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602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AC3F16-66B3-164A-9F77-7E46F29E4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245" y="381965"/>
            <a:ext cx="7371137" cy="62966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E75857-8193-2C4E-8B08-DE373D1A22DF}"/>
              </a:ext>
            </a:extLst>
          </p:cNvPr>
          <p:cNvSpPr txBox="1"/>
          <p:nvPr/>
        </p:nvSpPr>
        <p:spPr>
          <a:xfrm>
            <a:off x="595765" y="948690"/>
            <a:ext cx="3290435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Ensemble:</a:t>
            </a:r>
          </a:p>
          <a:p>
            <a:pPr lvl="0"/>
            <a:endParaRPr lang="en-US" sz="1600" dirty="0">
              <a:solidFill>
                <a:prstClr val="black"/>
              </a:solidFill>
              <a:latin typeface="Calibri Light" panose="020F0302020204030204"/>
            </a:endParaRPr>
          </a:p>
          <a:p>
            <a:pPr lvl="0"/>
            <a:r>
              <a:rPr lang="en-US" sz="1600" dirty="0">
                <a:solidFill>
                  <a:prstClr val="black"/>
                </a:solidFill>
                <a:latin typeface="Calibri Light" panose="020F0302020204030204"/>
              </a:rPr>
              <a:t>Check file ‘</a:t>
            </a:r>
            <a:r>
              <a:rPr lang="en-US" sz="1600" dirty="0" err="1">
                <a:solidFill>
                  <a:prstClr val="black"/>
                </a:solidFill>
                <a:latin typeface="Calibri Light" panose="020F0302020204030204"/>
              </a:rPr>
              <a:t>Ensemble.pdf</a:t>
            </a:r>
            <a:r>
              <a:rPr lang="en-US" sz="1600" dirty="0">
                <a:solidFill>
                  <a:prstClr val="black"/>
                </a:solidFill>
                <a:latin typeface="Calibri Light" panose="020F0302020204030204"/>
              </a:rPr>
              <a:t>’ and ‘</a:t>
            </a:r>
            <a:r>
              <a:rPr lang="en-US" sz="1600" dirty="0" err="1">
                <a:solidFill>
                  <a:prstClr val="black"/>
                </a:solidFill>
                <a:latin typeface="Calibri Light" panose="020F0302020204030204"/>
              </a:rPr>
              <a:t>Circle_dendrogram.pdf</a:t>
            </a:r>
            <a:r>
              <a:rPr lang="en-US" sz="1600" dirty="0">
                <a:solidFill>
                  <a:prstClr val="black"/>
                </a:solidFill>
                <a:latin typeface="Calibri Light" panose="020F0302020204030204"/>
              </a:rPr>
              <a:t>’ for dendrogram showing the final clustering result.</a:t>
            </a:r>
          </a:p>
          <a:p>
            <a:pPr lvl="0"/>
            <a:endParaRPr lang="en-US" sz="1600" dirty="0">
              <a:solidFill>
                <a:prstClr val="black"/>
              </a:solidFill>
              <a:latin typeface="Calibri Light" panose="020F0302020204030204"/>
            </a:endParaRPr>
          </a:p>
          <a:p>
            <a:r>
              <a:rPr lang="en-US" sz="1600" dirty="0">
                <a:solidFill>
                  <a:prstClr val="black"/>
                </a:solidFill>
                <a:latin typeface="Calibri Light" panose="020F0302020204030204"/>
              </a:rPr>
              <a:t>Try eye-balling those 61 genes with repeated instances to see where those twins gets mapped in either the t-SNE plot or dendrogram. </a:t>
            </a:r>
          </a:p>
          <a:p>
            <a:r>
              <a:rPr lang="en-US" sz="1600" dirty="0">
                <a:solidFill>
                  <a:prstClr val="black"/>
                </a:solidFill>
                <a:latin typeface="Calibri Light" panose="020F0302020204030204"/>
              </a:rPr>
              <a:t>Ideally repeats of same gene would not separate much far away from each other if Hi-Fish and data analysis being both steady and robust. </a:t>
            </a:r>
          </a:p>
          <a:p>
            <a:r>
              <a:rPr lang="en-US" sz="1600" dirty="0">
                <a:solidFill>
                  <a:prstClr val="black"/>
                </a:solidFill>
                <a:latin typeface="Calibri Light" panose="020F0302020204030204"/>
              </a:rPr>
              <a:t>However, I see not a few of them assigned into different clusters.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307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71122-5A7F-CD40-A3A5-1490BB87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3120788" cy="583564"/>
          </a:xfrm>
        </p:spPr>
        <p:txBody>
          <a:bodyPr>
            <a:normAutofit fontScale="90000"/>
          </a:bodyPr>
          <a:lstStyle/>
          <a:p>
            <a:r>
              <a:rPr lang="en-US" dirty="0"/>
              <a:t>Failed trials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3B4895-21E3-2049-A5F3-9D3984C68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4132" y="1317777"/>
            <a:ext cx="3489802" cy="25054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84BC31-2A17-014D-9DDD-79AE5CAD6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435" y="1317778"/>
            <a:ext cx="3489801" cy="25054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BF8D84-C024-EC44-9BC9-E50081889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538" y="1317778"/>
            <a:ext cx="3496001" cy="2509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95F1A0-64AE-C945-A126-CB14BE08EB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8432" y="3628660"/>
            <a:ext cx="3171497" cy="31714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F5C4C6-4E7D-9F44-8D26-478A722A18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1539" y="4370312"/>
            <a:ext cx="3327446" cy="23767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2D5DE6-CCCE-A340-9F3D-90CC4036E6AC}"/>
              </a:ext>
            </a:extLst>
          </p:cNvPr>
          <p:cNvSpPr txBox="1"/>
          <p:nvPr/>
        </p:nvSpPr>
        <p:spPr>
          <a:xfrm>
            <a:off x="597079" y="4370312"/>
            <a:ext cx="3891356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T-SNE and density based algorisms (</a:t>
            </a:r>
            <a:r>
              <a:rPr lang="en-US" dirty="0" err="1">
                <a:latin typeface="+mj-lt"/>
              </a:rPr>
              <a:t>MeanShift</a:t>
            </a:r>
            <a:r>
              <a:rPr lang="en-US" dirty="0">
                <a:latin typeface="+mj-lt"/>
              </a:rPr>
              <a:t> and DBSCAN) do not generate appropriate clusters 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Trying to comparing two dendrograms, only got a mess.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1696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1197</Words>
  <Application>Microsoft Macintosh PowerPoint</Application>
  <PresentationFormat>Widescreen</PresentationFormat>
  <Paragraphs>77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Failed trials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Kellen Xu</dc:creator>
  <cp:lastModifiedBy>Kellen Xu</cp:lastModifiedBy>
  <cp:revision>17</cp:revision>
  <dcterms:created xsi:type="dcterms:W3CDTF">2018-07-23T17:42:10Z</dcterms:created>
  <dcterms:modified xsi:type="dcterms:W3CDTF">2018-07-23T21:39:51Z</dcterms:modified>
</cp:coreProperties>
</file>